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1" r:id="rId5"/>
    <p:sldId id="266" r:id="rId6"/>
    <p:sldId id="269" r:id="rId7"/>
    <p:sldId id="270" r:id="rId8"/>
    <p:sldId id="274" r:id="rId9"/>
    <p:sldId id="275" r:id="rId10"/>
    <p:sldId id="276" r:id="rId11"/>
    <p:sldId id="261" r:id="rId12"/>
    <p:sldId id="264" r:id="rId13"/>
    <p:sldId id="282" r:id="rId14"/>
    <p:sldId id="290" r:id="rId15"/>
    <p:sldId id="291" r:id="rId16"/>
    <p:sldId id="292" r:id="rId17"/>
    <p:sldId id="294" r:id="rId18"/>
    <p:sldId id="296" r:id="rId19"/>
    <p:sldId id="30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i Jain" initials="NJ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ea typeface="+mj-ea"/>
                <a:cs typeface="+mj-cs"/>
              </a:rPr>
              <a:t>“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ea typeface="+mj-ea"/>
                <a:cs typeface="+mj-cs"/>
              </a:rPr>
              <a:t>”</a:t>
            </a:r>
            <a:endParaRPr lang="en-US" sz="122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>
            <a:fillRect/>
          </a:stretch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06940A-94F9-4AAD-BB66-54EFE322E69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EE6C7-AB00-46D1-A983-EAD24B4AA688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58115"/>
            <a:ext cx="12192000" cy="1491615"/>
          </a:xfrm>
        </p:spPr>
        <p:txBody>
          <a:bodyPr/>
          <a:lstStyle/>
          <a:p>
            <a:pPr algn="ctr"/>
            <a:r>
              <a:rPr lang="en-US" sz="48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ARDUINO+IOT  TECHNOLOGY</a:t>
            </a:r>
            <a:br>
              <a:rPr lang="en-US" sz="3200" b="1" i="1" u="sng" dirty="0">
                <a:solidFill>
                  <a:schemeClr val="tx1"/>
                </a:solidFill>
              </a:rPr>
            </a:br>
            <a:endParaRPr lang="en-IN" sz="32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" y="1228725"/>
            <a:ext cx="12332970" cy="5480050"/>
          </a:xfrm>
        </p:spPr>
        <p:txBody>
          <a:bodyPr>
            <a:normAutofit/>
          </a:bodyPr>
          <a:lstStyle/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name - vachi jain</a:t>
            </a:r>
            <a:endParaRPr lang="en-US" altLang="en-IN" sz="2400" b="1" i="1" u="sng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roll no - 1802071062</a:t>
            </a:r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branch - digital electronics. 5th SEM</a:t>
            </a:r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subject - itpr</a:t>
            </a:r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college - ambedkar institute of technology, shakarpur delhi-91</a:t>
            </a:r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r>
              <a:rPr lang="en-US" altLang="en-IN" sz="2400" b="1" i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ucida Fax" panose="02060602050505020204" charset="0"/>
                <a:ea typeface="NSimSun" panose="02010609030101010101" charset="-122"/>
                <a:cs typeface="Lucida Fax" panose="02060602050505020204" charset="0"/>
              </a:rPr>
              <a:t>submitted to - mr. rajat halder</a:t>
            </a:r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  <a:p>
            <a:endParaRPr lang="en-US" altLang="en-IN" sz="2400" b="1" i="1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Lucida Fax" panose="02060602050505020204" charset="0"/>
              <a:ea typeface="NSimSun" panose="02010609030101010101" charset="-122"/>
              <a:cs typeface="Lucida Fax" panose="02060602050505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96982"/>
            <a:ext cx="11914910" cy="1219200"/>
          </a:xfrm>
        </p:spPr>
        <p:txBody>
          <a:bodyPr/>
          <a:lstStyle/>
          <a:p>
            <a:r>
              <a:rPr lang="en-US" sz="3200" b="1" i="1" u="sng" dirty="0"/>
              <a:t>ARDUINO PROGRAM FOR MAKING LED BLINK CONSTANTLY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45" y="983673"/>
            <a:ext cx="11914909" cy="5874327"/>
          </a:xfrm>
        </p:spPr>
        <p:txBody>
          <a:bodyPr>
            <a:normAutofit/>
          </a:bodyPr>
          <a:lstStyle/>
          <a:p>
            <a:r>
              <a:rPr lang="en-US" sz="1800" dirty="0"/>
              <a:t>For making the program to make the LED blink constantly we should know the output (0 or 1), time delay if needed.</a:t>
            </a:r>
            <a:endParaRPr lang="en-US" sz="1800" dirty="0"/>
          </a:p>
          <a:p>
            <a:r>
              <a:rPr lang="en-US" sz="1800" dirty="0"/>
              <a:t>Hence syntax is very important to pin define in the void setup.</a:t>
            </a:r>
            <a:endParaRPr lang="en-IN" sz="1800" dirty="0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48937" y="2369126"/>
          <a:ext cx="5444835" cy="439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4835"/>
              </a:tblGrid>
              <a:tr h="6315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SYNTAX FOR PIN DEFINE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090054">
                <a:tc>
                  <a:txBody>
                    <a:bodyPr/>
                    <a:lstStyle/>
                    <a:p>
                      <a:r>
                        <a:rPr lang="en-US" dirty="0"/>
                        <a:t>void setup()</a:t>
                      </a:r>
                      <a:endParaRPr lang="en-US" dirty="0"/>
                    </a:p>
                    <a:p>
                      <a:r>
                        <a:rPr lang="en-US" dirty="0"/>
                        <a:t>{ pinMode(pinno,OUTPUT);</a:t>
                      </a:r>
                      <a:endParaRPr lang="en-US" dirty="0"/>
                    </a:p>
                  </a:txBody>
                  <a:tcPr/>
                </a:tc>
              </a:tr>
              <a:tr h="77567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SYNTAX FOR WRITING ON or OFF (DIGITAL-0,1) (HIGH/LOW)</a:t>
                      </a:r>
                      <a:endParaRPr lang="en-US" b="1" dirty="0"/>
                    </a:p>
                  </a:txBody>
                  <a:tcPr/>
                </a:tc>
              </a:tr>
              <a:tr h="631540">
                <a:tc>
                  <a:txBody>
                    <a:bodyPr/>
                    <a:lstStyle/>
                    <a:p>
                      <a:r>
                        <a:rPr lang="en-US" dirty="0"/>
                        <a:t>digitalWrite(pinno,HIGH/LOW);</a:t>
                      </a:r>
                      <a:endParaRPr lang="en-US" dirty="0"/>
                    </a:p>
                  </a:txBody>
                  <a:tcPr/>
                </a:tc>
              </a:tr>
              <a:tr h="6315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SYNTAX FOR TIME DELAY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315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Delay(time in m.s);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902038" y="2399607"/>
          <a:ext cx="6151416" cy="324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1416"/>
              </a:tblGrid>
              <a:tr h="5890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PROGRAM FOR CONSTANTLY BLINKING THE LED AFTER 1 SEC.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608592">
                <a:tc>
                  <a:txBody>
                    <a:bodyPr/>
                    <a:lstStyle/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pinMode(10,OUTPUT);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void loop()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digitalWrite(10,HIGH);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delay(1000);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digitalWrite(10,LOW);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delay(1000);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0837" y="131009"/>
            <a:ext cx="11942619" cy="1400530"/>
          </a:xfrm>
        </p:spPr>
        <p:txBody>
          <a:bodyPr/>
          <a:lstStyle/>
          <a:p>
            <a:pPr algn="ctr"/>
            <a:r>
              <a:rPr lang="en-US" sz="2800" b="1" i="1" u="sng" dirty="0"/>
              <a:t>LCD PIN CONFIGURATION </a:t>
            </a:r>
            <a:br>
              <a:rPr lang="en-US" sz="2800" b="1" i="1" u="sng" dirty="0"/>
            </a:br>
            <a:r>
              <a:rPr lang="en-US" sz="2800" b="1" i="1" u="sng" dirty="0"/>
              <a:t>BASIC SYNTAX FOR LCD</a:t>
            </a:r>
            <a:endParaRPr lang="en-IN" sz="28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8" y="1209114"/>
            <a:ext cx="11748654" cy="5648885"/>
          </a:xfrm>
        </p:spPr>
        <p:txBody>
          <a:bodyPr>
            <a:normAutofit/>
          </a:bodyPr>
          <a:lstStyle/>
          <a:p>
            <a:r>
              <a:rPr lang="en-US" sz="1800" dirty="0"/>
              <a:t>Instead of using serial monitor, LCD is also make in use.</a:t>
            </a:r>
            <a:endParaRPr lang="en-US" sz="1800" dirty="0"/>
          </a:p>
          <a:p>
            <a:r>
              <a:rPr lang="en-US" sz="1800" dirty="0"/>
              <a:t>LCD comes in many variations. And accordingly has different pins.</a:t>
            </a:r>
            <a:endParaRPr lang="en-US" sz="1800" dirty="0"/>
          </a:p>
          <a:p>
            <a:r>
              <a:rPr lang="en-US" sz="1800" dirty="0"/>
              <a:t>Important pins to be connected to the microcontroller are – Rs, enable, D4, D5, D6, D7, and RW to be connected to ground always. </a:t>
            </a:r>
            <a:endParaRPr lang="en-US" sz="1800" dirty="0"/>
          </a:p>
          <a:p>
            <a:r>
              <a:rPr lang="en-US" sz="1800" dirty="0"/>
              <a:t>For using LCD, header file is important. 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#include &lt;LiquidCrystal.h&gt;</a:t>
            </a:r>
            <a:endParaRPr lang="en-IN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4059"/>
          <a:stretch>
            <a:fillRect/>
          </a:stretch>
        </p:blipFill>
        <p:spPr>
          <a:xfrm>
            <a:off x="595745" y="3600018"/>
            <a:ext cx="3214255" cy="3180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042946" y="2909285"/>
          <a:ext cx="573389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3890"/>
              </a:tblGrid>
              <a:tr h="27349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PROGRAM OF 16X2 LCD 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786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#include &lt;LiquidCrystal.h&gt;</a:t>
                      </a:r>
                      <a:endParaRPr lang="en-US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sz="1400" dirty="0"/>
                        <a:t>const int rs=7,en=6,d4=5,d5=4,d6=3,d7=2;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FOR CHANGING THE NAME OF LIQUID CRYSTAL TO OTHER NAME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fr-FR" sz="1400" dirty="0"/>
                        <a:t>LiquidCrystal lcd(rs,en,d4,d5,d6,d7);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SYNTAX – TO START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IN" sz="1400" dirty="0"/>
                        <a:t>lcd.begin(16,2);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SYNTAX – TO PRINT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IN" sz="1400" dirty="0"/>
                        <a:t>lcd.print("WELCOME");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SYNTAX – TO SET CURSOR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IN" sz="1400" dirty="0"/>
                        <a:t>lcd.setCursor(7,0);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SYNTAX – TO SCROLL THE LCD SCREEN SIDE BY SIDE</a:t>
                      </a:r>
                      <a:endParaRPr lang="en-IN" sz="1400" dirty="0"/>
                    </a:p>
                  </a:txBody>
                  <a:tcPr/>
                </a:tc>
              </a:tr>
              <a:tr h="273494">
                <a:tc>
                  <a:txBody>
                    <a:bodyPr/>
                    <a:lstStyle/>
                    <a:p>
                      <a:r>
                        <a:rPr lang="en-US" sz="1400" dirty="0"/>
                        <a:t>Lcd.ScrollDisplayLeft();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918" y="0"/>
            <a:ext cx="12191999" cy="1400530"/>
          </a:xfrm>
        </p:spPr>
        <p:txBody>
          <a:bodyPr/>
          <a:lstStyle/>
          <a:p>
            <a:pPr algn="ctr"/>
            <a:r>
              <a:rPr lang="en-US" sz="3600" b="1" i="1" u="sng" dirty="0"/>
              <a:t>ARDUINO BASED PROJECT – TO MAKE A MOTOR ROTATE USING PUSH BUTTON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1848"/>
            <a:ext cx="11909609" cy="5457470"/>
          </a:xfrm>
        </p:spPr>
        <p:txBody>
          <a:bodyPr>
            <a:normAutofit/>
          </a:bodyPr>
          <a:lstStyle/>
          <a:p>
            <a:r>
              <a:rPr lang="en-US" sz="1600" b="1" dirty="0"/>
              <a:t>OBJECTIVE</a:t>
            </a:r>
            <a:r>
              <a:rPr lang="en-US" sz="1600" dirty="0"/>
              <a:t> - TO MAKE A MOTOR ROTATE USING PUSH BUTTON.</a:t>
            </a:r>
            <a:endParaRPr lang="en-US" sz="1600" dirty="0"/>
          </a:p>
          <a:p>
            <a:r>
              <a:rPr lang="en-US" sz="1600" b="1" dirty="0"/>
              <a:t>COMPONENTS REQUIRED </a:t>
            </a:r>
            <a:r>
              <a:rPr lang="en-US" sz="1600" dirty="0"/>
              <a:t>– ARDUINO UNO, LOGIC TOGGLE, DC MOTOR.</a:t>
            </a:r>
            <a:endParaRPr lang="en-US" sz="1600" dirty="0"/>
          </a:p>
          <a:p>
            <a:pPr marL="0" indent="0">
              <a:buNone/>
            </a:pPr>
            <a:endParaRPr lang="en-IN" sz="1600" b="1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6748" y="2065878"/>
          <a:ext cx="353683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838"/>
              </a:tblGrid>
              <a:tr h="4723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PROGRAM TO MAKE A MOTOR ROTATE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USING PUSH BUTTON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69660">
                <a:tc>
                  <a:txBody>
                    <a:bodyPr/>
                    <a:lstStyle/>
                    <a:p>
                      <a:r>
                        <a:rPr lang="en-IN" sz="1400" dirty="0"/>
                        <a:t>const int pb=10;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const int motor=13;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int motor_state=0;</a:t>
                      </a:r>
                      <a:endParaRPr lang="en-IN" sz="1400" dirty="0"/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void setup() {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pinMode (pb,INPUT);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pinMode (motor,OUTPUT);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 }</a:t>
                      </a:r>
                      <a:endParaRPr lang="en-IN" sz="1400" dirty="0"/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void loop() {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motor_state=digitalRead(pb);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if (motor_state==HIGH)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{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  digitalWrite(motor,LOW);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}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else {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  digitalWrite(motor,HIGH);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}</a:t>
                      </a:r>
                      <a:endParaRPr lang="en-IN" sz="1400" dirty="0"/>
                    </a:p>
                    <a:p>
                      <a:r>
                        <a:rPr lang="en-IN" sz="1400" dirty="0"/>
                        <a:t>}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977" y="2065878"/>
            <a:ext cx="3993226" cy="322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122" y="2065879"/>
            <a:ext cx="3987130" cy="31884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9229" y="5422627"/>
            <a:ext cx="80903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RESULT –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As soon as program is being uploaded in the Arduino UNO the motor will start rotating when it gets 0 signal</a:t>
            </a:r>
            <a:r>
              <a:rPr lang="en-US" dirty="0"/>
              <a:t>.</a:t>
            </a:r>
            <a:endParaRPr lang="en-US" dirty="0"/>
          </a:p>
          <a:p>
            <a:pPr indent="0">
              <a:buFont typeface="Wingdings" panose="05000000000000000000" pitchFamily="2" charset="2"/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0944" y="0"/>
            <a:ext cx="12192000" cy="1853248"/>
          </a:xfrm>
        </p:spPr>
        <p:txBody>
          <a:bodyPr/>
          <a:lstStyle/>
          <a:p>
            <a:pPr algn="ctr"/>
            <a:r>
              <a:rPr lang="en-US" sz="4000" b="1" i="1" u="sng" dirty="0"/>
              <a:t>ARDUINO BASED PROJECT – TO WRITE SOMETHING ON SERIAL MONITOR</a:t>
            </a:r>
            <a:br>
              <a:rPr lang="en-IN" sz="4400" dirty="0"/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0056" y="1730188"/>
            <a:ext cx="11887200" cy="5278582"/>
          </a:xfrm>
        </p:spPr>
        <p:txBody>
          <a:bodyPr>
            <a:normAutofit/>
          </a:bodyPr>
          <a:lstStyle/>
          <a:p>
            <a:r>
              <a:rPr lang="en-US" sz="1600" b="1" dirty="0"/>
              <a:t>OBJECTIVE</a:t>
            </a:r>
            <a:r>
              <a:rPr lang="en-US" sz="1600" dirty="0"/>
              <a:t> – TO WRITE SOMETHING ON SERIAL MONITOR.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REQUIRED </a:t>
            </a:r>
            <a:r>
              <a:rPr lang="en-US" sz="1600" dirty="0"/>
              <a:t>–  ARDUINO IDE SOFTWARE, ARDUINO UNO BOARD, PROGRAM</a:t>
            </a:r>
            <a:endParaRPr lang="en-US" sz="1600" dirty="0"/>
          </a:p>
          <a:p>
            <a:endParaRPr lang="en-IN" sz="1600" dirty="0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6200" y="3265184"/>
          <a:ext cx="3228109" cy="3216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109"/>
              </a:tblGrid>
              <a:tr h="3525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SYNTAX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TO START OR TO BEGIN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7284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Serial.begin(9600);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72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SYNTAX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 PRINT </a:t>
                      </a:r>
                      <a:endParaRPr lang="en-IN" sz="1600" b="1" dirty="0"/>
                    </a:p>
                  </a:txBody>
                  <a:tcPr/>
                </a:tc>
              </a:tr>
              <a:tr h="572840">
                <a:tc>
                  <a:txBody>
                    <a:bodyPr/>
                    <a:lstStyle/>
                    <a:p>
                      <a:r>
                        <a:rPr lang="en-IN" sz="1600" dirty="0"/>
                        <a:t>Serial.print(“WELCOME");</a:t>
                      </a:r>
                      <a:endParaRPr lang="en-IN" sz="1600" dirty="0"/>
                    </a:p>
                  </a:txBody>
                  <a:tcPr/>
                </a:tc>
              </a:tr>
              <a:tr h="572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SYNTAX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 PRINT </a:t>
                      </a:r>
                      <a:endParaRPr lang="en-IN" sz="1600" b="1" dirty="0"/>
                    </a:p>
                  </a:txBody>
                  <a:tcPr/>
                </a:tc>
              </a:tr>
              <a:tr h="572840">
                <a:tc>
                  <a:txBody>
                    <a:bodyPr/>
                    <a:lstStyle/>
                    <a:p>
                      <a:r>
                        <a:rPr lang="en-IN" sz="1600" dirty="0"/>
                        <a:t>Serial.println(“WELCOME");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7682343" y="3265186"/>
          <a:ext cx="4419601" cy="321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1"/>
              </a:tblGrid>
              <a:tr h="4696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PROGRAM TO WRITE  IN SERIAL MONITOR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277436">
                <a:tc>
                  <a:txBody>
                    <a:bodyPr/>
                    <a:lstStyle/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Serial.begin(9600);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void loop() {</a:t>
                      </a:r>
                      <a:endParaRPr lang="en-IN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600" dirty="0"/>
                        <a:t>Serial.print(“WELCOME");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delay(2000);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OUTPUT</a:t>
                      </a:r>
                      <a:r>
                        <a:rPr lang="en-US" sz="1600" dirty="0"/>
                        <a:t> – WELCOME WELCOME WELCOME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3378401" y="3265184"/>
          <a:ext cx="4243705" cy="321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705"/>
              </a:tblGrid>
              <a:tr h="351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PROGRAM TO WRITE  IN SERIAL MONITOR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705021">
                <a:tc>
                  <a:txBody>
                    <a:bodyPr/>
                    <a:lstStyle/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Serial.begin(9600);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void loop() {</a:t>
                      </a:r>
                      <a:endParaRPr lang="en-IN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600" dirty="0"/>
                        <a:t>Serial.println(“WELCOME");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delay(2000);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  <a:tr h="101145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OUTPUT</a:t>
                      </a:r>
                      <a:r>
                        <a:rPr lang="en-US" sz="1600" dirty="0"/>
                        <a:t> – 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WELCOME 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WELCOME 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WELCOME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853248"/>
          </a:xfrm>
        </p:spPr>
        <p:txBody>
          <a:bodyPr/>
          <a:lstStyle/>
          <a:p>
            <a:pPr algn="ctr"/>
            <a:r>
              <a:rPr lang="en-US" sz="3600" b="1" i="1" u="sng" dirty="0"/>
              <a:t>ARDUINO BASED PROJECT – TO HAVE A LED ON OFF MESSAGE ON SERIAL MONITOR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8351"/>
            <a:ext cx="11970328" cy="5444836"/>
          </a:xfrm>
        </p:spPr>
        <p:txBody>
          <a:bodyPr>
            <a:normAutofit/>
          </a:bodyPr>
          <a:lstStyle/>
          <a:p>
            <a:r>
              <a:rPr lang="en-US" sz="1600" b="1" dirty="0"/>
              <a:t>OBJECTIVE</a:t>
            </a:r>
            <a:r>
              <a:rPr lang="en-US" sz="1600" dirty="0"/>
              <a:t> – TO WRITE ‘LED ON OFF’ ON SERIAL MONITOR.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REQUIRED </a:t>
            </a:r>
            <a:r>
              <a:rPr lang="en-US" sz="1600" dirty="0"/>
              <a:t>–  ARDUINO IDE SOFTWARE, ARDUINO UNO BOARD, PROGRAM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THEORY</a:t>
            </a:r>
            <a:r>
              <a:rPr lang="en-US" sz="1600" dirty="0"/>
              <a:t> – If high, message will be ON and if low, message will be OFF.</a:t>
            </a:r>
            <a:endParaRPr lang="en-IN" sz="1600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97164" y="3180881"/>
          <a:ext cx="3814617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617"/>
              </a:tblGrid>
              <a:tr h="2832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PROGRAM FOR HAVING THE LED ON OFF MESSAGE ON SERIAL MONITOR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089475">
                <a:tc>
                  <a:txBody>
                    <a:bodyPr/>
                    <a:lstStyle/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pinMode(10,OUTPUT);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Serial.begin(9600);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void loop()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digitalWrite(10,HIGH);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Serial.println("LED ON");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delay(2000);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digitalWrite(10,LOW);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Serial.println("LED OFF");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delay(2000);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7717" r="7282" b="3003"/>
          <a:stretch>
            <a:fillRect/>
          </a:stretch>
        </p:blipFill>
        <p:spPr>
          <a:xfrm>
            <a:off x="4608945" y="3214616"/>
            <a:ext cx="6218383" cy="3529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3248"/>
          </a:xfrm>
        </p:spPr>
        <p:txBody>
          <a:bodyPr/>
          <a:lstStyle/>
          <a:p>
            <a:pPr algn="ctr"/>
            <a:r>
              <a:rPr lang="en-US" sz="3600" b="1" i="1" u="sng" dirty="0"/>
              <a:t>PROTEUS PROJECT USING ARDUINO – TO MAKE LED BLINK WITH TIME DELAY</a:t>
            </a:r>
            <a:br>
              <a:rPr lang="en-IN" sz="4400" dirty="0"/>
            </a:br>
            <a:endParaRPr lang="en-IN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ph idx="1"/>
          </p:nvPr>
        </p:nvGraphicFramePr>
        <p:xfrm>
          <a:off x="107827" y="2711811"/>
          <a:ext cx="3205451" cy="3536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451"/>
              </a:tblGrid>
              <a:tr h="65877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PROGRAM FOR CONSTANTLY BLINKING THE LED AFTER 1 SEC.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877811">
                <a:tc>
                  <a:txBody>
                    <a:bodyPr/>
                    <a:lstStyle/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pinMode(10,OUTPUT);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void loop()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digitalWrite(10,HIGH);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delay(1000);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digitalWrite(10,LOW);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delay(1000);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7827" y="1499234"/>
            <a:ext cx="11734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 – TO MAKE LED BLINK WITH 1SEC TIME DELAY.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REQUIRED </a:t>
            </a:r>
            <a:r>
              <a:rPr lang="en-US" dirty="0"/>
              <a:t>–  ARDUINO IDE SOFTWARE, ARDUINO UNO BOARD, PROGRAM, LED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1941" y="2711812"/>
            <a:ext cx="4177776" cy="3536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397" y="2711811"/>
            <a:ext cx="4177776" cy="3536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-27709"/>
            <a:ext cx="12593782" cy="609601"/>
          </a:xfrm>
        </p:spPr>
        <p:txBody>
          <a:bodyPr/>
          <a:lstStyle/>
          <a:p>
            <a:r>
              <a:rPr lang="en-US" sz="3200" b="1" i="1" u="sng" dirty="0"/>
              <a:t>LCD PROJECT – TO PRINT “HELLO CLASS” IN LOOP ON LCD</a:t>
            </a:r>
            <a:br>
              <a:rPr lang="en-IN" sz="4400" dirty="0"/>
            </a:br>
            <a:endParaRPr lang="en-IN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ph idx="1"/>
          </p:nvPr>
        </p:nvGraphicFramePr>
        <p:xfrm>
          <a:off x="401782" y="2363586"/>
          <a:ext cx="4660178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78"/>
              </a:tblGrid>
              <a:tr h="432235">
                <a:tc>
                  <a:txBody>
                    <a:bodyPr/>
                    <a:lstStyle/>
                    <a:p>
                      <a:r>
                        <a:rPr lang="en-US" sz="1600" dirty="0"/>
                        <a:t>PROGRAM TO PRINT HELLO CLASS IN LOOP ON LCD</a:t>
                      </a:r>
                      <a:endParaRPr lang="en-IN" sz="1600" dirty="0"/>
                    </a:p>
                  </a:txBody>
                  <a:tcPr/>
                </a:tc>
              </a:tr>
              <a:tr h="2798155">
                <a:tc>
                  <a:txBody>
                    <a:bodyPr/>
                    <a:lstStyle/>
                    <a:p>
                      <a:r>
                        <a:rPr lang="en-IN" sz="1600" dirty="0"/>
                        <a:t>#include&lt;LiquidCrystal.h&gt;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const int rs=7,en=6,d4=5,d5=4,d6=3,d7=2;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LiquidCrystal lcd(rs,en,d4,d5,d6,d7);</a:t>
                      </a:r>
                      <a:endParaRPr lang="en-IN" sz="1600" dirty="0"/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void setup() {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lcd.begin(16,2);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void loop()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{lcd.print("hello class ");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delay(1000);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for(int i=0;i&lt;=14;i++)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{lcd.scrollDisplayLeft();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  </a:t>
                      </a:r>
                      <a:endParaRPr lang="en-IN" sz="1600" dirty="0"/>
                    </a:p>
                    <a:p>
                      <a:r>
                        <a:rPr lang="en-IN" sz="1600" dirty="0"/>
                        <a:t>}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9636" y="2432859"/>
            <a:ext cx="5098472" cy="4189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01782" y="903007"/>
            <a:ext cx="112914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OBJECTIVE</a:t>
            </a:r>
            <a:r>
              <a:rPr lang="en-US" sz="1600" dirty="0"/>
              <a:t> - TO PRINT HELLO CLASS IN LOOP ON LCD.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COMPONENTS REQUIRED </a:t>
            </a:r>
            <a:r>
              <a:rPr lang="en-US" sz="1600" dirty="0"/>
              <a:t>– ARDUINO UNO, LCD, PROGRAM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RESULT</a:t>
            </a:r>
            <a:r>
              <a:rPr lang="en-US" sz="1600" dirty="0"/>
              <a:t> – hello class will be printed on LCD continuously.</a:t>
            </a:r>
            <a:endParaRPr lang="en-IN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53557">
            <a:off x="1592716" y="2222431"/>
            <a:ext cx="9404723" cy="1400530"/>
          </a:xfrm>
        </p:spPr>
        <p:txBody>
          <a:bodyPr/>
          <a:lstStyle/>
          <a:p>
            <a:r>
              <a:rPr lang="en-US" sz="10600" b="1" i="1" dirty="0">
                <a:latin typeface="Algerian" panose="04020705040A02060702" pitchFamily="82" charset="0"/>
              </a:rPr>
              <a:t>THANK YOU…</a:t>
            </a:r>
            <a:endParaRPr lang="en-IN" sz="10600" b="1" i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8710" y="6056067"/>
            <a:ext cx="2244436" cy="49713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BY – VACHI JAIN</a:t>
            </a:r>
            <a:endParaRPr lang="en-IN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710" y="309880"/>
            <a:ext cx="11218545" cy="6237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1" y="145774"/>
            <a:ext cx="9865304" cy="927652"/>
          </a:xfrm>
        </p:spPr>
        <p:txBody>
          <a:bodyPr/>
          <a:lstStyle/>
          <a:p>
            <a:pPr algn="ctr"/>
            <a:r>
              <a:rPr lang="en-US" sz="2000" b="1" i="1" dirty="0">
                <a:solidFill>
                  <a:schemeClr val="tx1"/>
                </a:solidFill>
              </a:rPr>
              <a:t>              </a:t>
            </a:r>
            <a:r>
              <a:rPr lang="en-US" sz="2000" b="1" i="1" u="sng" dirty="0">
                <a:solidFill>
                  <a:schemeClr val="tx1"/>
                </a:solidFill>
              </a:rPr>
              <a:t>BASIC DIFFERENCE B/W MICROPROCESSOR AND MICROCONTROLLER</a:t>
            </a:r>
            <a:br>
              <a:rPr lang="en-US" sz="2000" b="1" i="1" u="sng" dirty="0">
                <a:solidFill>
                  <a:schemeClr val="tx1"/>
                </a:solidFill>
              </a:rPr>
            </a:br>
            <a:r>
              <a:rPr lang="en-US" sz="2000" b="1" i="1" u="sng" dirty="0">
                <a:solidFill>
                  <a:schemeClr val="tx1"/>
                </a:solidFill>
              </a:rPr>
              <a:t> </a:t>
            </a:r>
            <a:br>
              <a:rPr lang="en-US" sz="2000" b="1" i="1" u="sng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     </a:t>
            </a:r>
            <a:r>
              <a:rPr lang="en-US" sz="2000" b="1" i="1" u="sng" dirty="0">
                <a:solidFill>
                  <a:schemeClr val="tx1"/>
                </a:solidFill>
              </a:rPr>
              <a:t>WHAT IS A MULTIMETER.</a:t>
            </a:r>
            <a:br>
              <a:rPr lang="en-IN" sz="1400" dirty="0"/>
            </a:br>
            <a:endParaRPr lang="en-IN" sz="1400" dirty="0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ph idx="1"/>
          </p:nvPr>
        </p:nvGraphicFramePr>
        <p:xfrm>
          <a:off x="185531" y="1369634"/>
          <a:ext cx="11834191" cy="15741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809144"/>
                <a:gridCol w="6025047"/>
              </a:tblGrid>
              <a:tr h="312462">
                <a:tc>
                  <a:txBody>
                    <a:bodyPr/>
                    <a:lstStyle/>
                    <a:p>
                      <a:r>
                        <a:rPr lang="en-US" sz="1400" dirty="0"/>
                        <a:t>MICROPROCESSOR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MICROCONTROLLER</a:t>
                      </a:r>
                      <a:endParaRPr lang="en-IN" sz="1400" dirty="0"/>
                    </a:p>
                  </a:txBody>
                  <a:tcPr/>
                </a:tc>
              </a:tr>
              <a:tr h="3462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Microprocessor is the heart of Computer system.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Micro Controller is the heart of an embedded system.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54818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It has no RAM, ROM, Input-Output units, timers, and other peripherals on the chip.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It has a CPU along with RAM, ROM, and other peripherals embedded on a single chip.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</a:tr>
              <a:tr h="316802">
                <a:tc>
                  <a:txBody>
                    <a:bodyPr/>
                    <a:lstStyle/>
                    <a:p>
                      <a:r>
                        <a:rPr lang="en-US" sz="1400" dirty="0"/>
                        <a:t>It works on high speed, and has high efficiency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 works on low speed. , and has low efficiency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5532" y="3388239"/>
            <a:ext cx="104294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latin typeface="Arial Narrow" panose="020B0606020202030204" pitchFamily="34" charset="0"/>
              </a:rPr>
              <a:t>MULTIMETER :-  </a:t>
            </a:r>
            <a:endParaRPr lang="en-US" sz="2400" i="1" u="sng" dirty="0">
              <a:latin typeface="Arial Narrow" panose="020B0606020202030204" pitchFamily="34" charset="0"/>
            </a:endParaRPr>
          </a:p>
          <a:p>
            <a:endParaRPr lang="en-US" sz="2400" i="1" u="sng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electronic measuring instrument that combines several measurement functions in one unit.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typical multimeter can measure voltage, current, and resistance.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Analog multimeter is not so accurate because it has coil and a needle which deflects, and hence doesn't show the value accurate.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multimeter black probe indicates –</a:t>
            </a:r>
            <a:r>
              <a:rPr lang="en-US" dirty="0" err="1"/>
              <a:t>ve</a:t>
            </a:r>
            <a:r>
              <a:rPr lang="en-US" dirty="0"/>
              <a:t> signal and </a:t>
            </a:r>
            <a:r>
              <a:rPr lang="en-US" dirty="0" err="1"/>
              <a:t>reb</a:t>
            </a:r>
            <a:r>
              <a:rPr lang="en-US" dirty="0"/>
              <a:t> probe indicates +</a:t>
            </a:r>
            <a:r>
              <a:rPr lang="en-US" dirty="0" err="1"/>
              <a:t>ve</a:t>
            </a:r>
            <a:r>
              <a:rPr lang="en-US" dirty="0"/>
              <a:t> signal.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check wire continuity in multimeter 1 should come and beep sound must be there which ensures the continuity check 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for this dial must be set to the continuity check symbol (diode symbol).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94909"/>
            <a:ext cx="9404723" cy="1400530"/>
          </a:xfrm>
        </p:spPr>
        <p:txBody>
          <a:bodyPr/>
          <a:lstStyle/>
          <a:p>
            <a:pPr algn="just"/>
            <a:r>
              <a:rPr lang="en-US" dirty="0"/>
              <a:t>                       </a:t>
            </a:r>
            <a:r>
              <a:rPr lang="en-US" b="1" i="1" u="sng" dirty="0"/>
              <a:t>LM358 IC</a:t>
            </a:r>
            <a:endParaRPr lang="en-IN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020417"/>
            <a:ext cx="11754678" cy="5742674"/>
          </a:xfrm>
        </p:spPr>
        <p:txBody>
          <a:bodyPr>
            <a:normAutofit/>
          </a:bodyPr>
          <a:lstStyle/>
          <a:p>
            <a:r>
              <a:rPr lang="en-US" sz="1800" dirty="0"/>
              <a:t>LM358 IC is a dual op-amp IC.</a:t>
            </a:r>
            <a:endParaRPr lang="en-US" sz="1800" dirty="0"/>
          </a:p>
          <a:p>
            <a:r>
              <a:rPr lang="en-US" sz="1800" dirty="0"/>
              <a:t>It has 8 pins which individually performs different tasks.</a:t>
            </a:r>
            <a:endParaRPr lang="en-US" sz="1800" dirty="0"/>
          </a:p>
          <a:p>
            <a:r>
              <a:rPr lang="en-US" sz="1800" dirty="0"/>
              <a:t>It usually compares two signals and then generates the output.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Here, +</a:t>
            </a:r>
            <a:r>
              <a:rPr lang="en-US" sz="1800" dirty="0" err="1"/>
              <a:t>ve</a:t>
            </a:r>
            <a:r>
              <a:rPr lang="en-US" sz="1800" dirty="0"/>
              <a:t> means non-inverting input, </a:t>
            </a:r>
            <a:endParaRPr lang="en-US" sz="1800" dirty="0"/>
          </a:p>
          <a:p>
            <a:r>
              <a:rPr lang="en-US" sz="1800" dirty="0"/>
              <a:t>–</a:t>
            </a:r>
            <a:r>
              <a:rPr lang="en-US" sz="1800" dirty="0" err="1"/>
              <a:t>ve</a:t>
            </a:r>
            <a:r>
              <a:rPr lang="en-US" sz="1800" dirty="0"/>
              <a:t> means inverting input.</a:t>
            </a:r>
            <a:endParaRPr lang="en-US" sz="1800" dirty="0"/>
          </a:p>
          <a:p>
            <a:r>
              <a:rPr lang="en-US" sz="1800" dirty="0"/>
              <a:t>And hence, It consists of two internally frequency compensated, high gain, independent </a:t>
            </a:r>
            <a:r>
              <a:rPr lang="en-US" sz="1800" b="1" dirty="0"/>
              <a:t>op</a:t>
            </a:r>
            <a:r>
              <a:rPr lang="en-US" sz="1800" dirty="0"/>
              <a:t>-</a:t>
            </a:r>
            <a:r>
              <a:rPr lang="en-US" sz="1800" b="1" dirty="0"/>
              <a:t>amps</a:t>
            </a:r>
            <a:r>
              <a:rPr lang="en-US" sz="1800" dirty="0"/>
              <a:t>.</a:t>
            </a:r>
            <a:endParaRPr lang="en-IN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532" y="1325217"/>
            <a:ext cx="2850338" cy="3233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8" y="2553506"/>
            <a:ext cx="3046551" cy="2014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90299" y="3262107"/>
            <a:ext cx="4198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</a:t>
            </a:r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M</a:t>
            </a:r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3</a:t>
            </a:r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5</a:t>
            </a:r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1100" b="1" dirty="0">
                <a:solidFill>
                  <a:schemeClr val="bg1"/>
                </a:solidFill>
              </a:rPr>
              <a:t>8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60" t="5889" r="557" b="14457"/>
          <a:stretch>
            <a:fillRect/>
          </a:stretch>
        </p:blipFill>
        <p:spPr>
          <a:xfrm>
            <a:off x="4622626" y="2553505"/>
            <a:ext cx="3111778" cy="1996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85" y="0"/>
            <a:ext cx="9404723" cy="1400530"/>
          </a:xfrm>
        </p:spPr>
        <p:txBody>
          <a:bodyPr/>
          <a:lstStyle/>
          <a:p>
            <a:r>
              <a:rPr lang="en-US" sz="3200" dirty="0"/>
              <a:t>                                    </a:t>
            </a:r>
            <a:r>
              <a:rPr lang="en-US" sz="3200" b="1" i="1" u="sng" dirty="0"/>
              <a:t>WHAT IS LDR</a:t>
            </a:r>
            <a:br>
              <a:rPr lang="en-US" sz="3200" b="1" i="1" u="sng" dirty="0"/>
            </a:br>
            <a:r>
              <a:rPr lang="en-US" sz="3200" b="1" i="1" dirty="0"/>
              <a:t>                        </a:t>
            </a:r>
            <a:r>
              <a:rPr lang="en-US" sz="3200" b="1" i="1" u="sng" dirty="0" err="1"/>
              <a:t>LDR</a:t>
            </a:r>
            <a:r>
              <a:rPr lang="en-US" sz="3200" b="1" i="1" u="sng" dirty="0"/>
              <a:t> MODULE USING LM358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285" y="1123795"/>
            <a:ext cx="11827430" cy="563481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 Light Dependent Resistor (LDR) is also called a photoresistor.</a:t>
            </a:r>
            <a:endParaRPr lang="en-US" sz="1800" dirty="0"/>
          </a:p>
          <a:p>
            <a:r>
              <a:rPr lang="en-US" sz="1800" dirty="0"/>
              <a:t>It is basically a photocell that works on the principle of photoconductivity. </a:t>
            </a:r>
            <a:endParaRPr lang="en-US" sz="1800" dirty="0"/>
          </a:p>
          <a:p>
            <a:r>
              <a:rPr lang="en-US" sz="1800" dirty="0"/>
              <a:t>The passive component is basically a resistor, whose resistance value decreases when the intensity of light decreases.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u="sng" dirty="0"/>
              <a:t>LDR MODULE USING LM358 IC </a:t>
            </a:r>
            <a:r>
              <a:rPr lang="en-US" sz="1800" dirty="0"/>
              <a:t>:-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 </a:t>
            </a:r>
            <a:r>
              <a:rPr lang="en-US" b="1" dirty="0"/>
              <a:t>LDR</a:t>
            </a:r>
            <a:r>
              <a:rPr lang="en-US" dirty="0"/>
              <a:t> Sensor </a:t>
            </a:r>
            <a:r>
              <a:rPr lang="en-US" b="1" dirty="0"/>
              <a:t>Module</a:t>
            </a:r>
            <a:r>
              <a:rPr lang="en-US" dirty="0"/>
              <a:t> is used to detect the presence of light / measuring the intensity of light.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To generate output at pin1 of IC the voltage provided at pin 3  must be greater than the voltage provided at pin 2.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And hence resistors and the </a:t>
            </a:r>
            <a:r>
              <a:rPr lang="en-US" sz="1800" dirty="0" err="1"/>
              <a:t>potentio</a:t>
            </a:r>
            <a:r>
              <a:rPr lang="en-US" sz="1800" dirty="0"/>
              <a:t> meter which are to included should be of 10k value.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1327"/>
          <a:stretch>
            <a:fillRect/>
          </a:stretch>
        </p:blipFill>
        <p:spPr>
          <a:xfrm>
            <a:off x="848995" y="2524125"/>
            <a:ext cx="4533900" cy="1744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51" y="2432579"/>
            <a:ext cx="5182049" cy="2158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en-US" sz="2800" b="1" i="1" u="sng" dirty="0"/>
              <a:t>WHAT IS RELAY</a:t>
            </a:r>
            <a:br>
              <a:rPr lang="en-US" sz="2800" b="1" i="1" u="sng" dirty="0"/>
            </a:br>
            <a:r>
              <a:rPr lang="en-US" sz="2800" b="1" i="1" u="sng" dirty="0"/>
              <a:t>TYPES OF PIN RELAY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8534"/>
            <a:ext cx="11887200" cy="5499652"/>
          </a:xfrm>
        </p:spPr>
        <p:txBody>
          <a:bodyPr>
            <a:normAutofit/>
          </a:bodyPr>
          <a:lstStyle/>
          <a:p>
            <a:r>
              <a:rPr lang="en-US" sz="1800" dirty="0"/>
              <a:t>A relay is an electro-mechanical switch.</a:t>
            </a:r>
            <a:endParaRPr lang="en-US" sz="1800" dirty="0"/>
          </a:p>
          <a:p>
            <a:r>
              <a:rPr lang="en-US" sz="1800" dirty="0"/>
              <a:t>Relays are used to control high voltage circuits with the help of low voltage signals.</a:t>
            </a:r>
            <a:endParaRPr lang="en-US" sz="1800" dirty="0"/>
          </a:p>
          <a:p>
            <a:r>
              <a:rPr lang="en-US" sz="1800" dirty="0"/>
              <a:t>It consists of a relay coil, a metallic strip, spring, common terminal, normally open (NO) and normally close (NC) terminal.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i="1" u="sng" dirty="0"/>
              <a:t>TYPES OF PIN RELAY :-</a:t>
            </a:r>
            <a:endParaRPr lang="en-US" sz="1800" dirty="0"/>
          </a:p>
          <a:p>
            <a:r>
              <a:rPr lang="en-US" sz="1800" dirty="0"/>
              <a:t>As soon as the no. of pins increases the no. of COM, NO and NC contacts will also increases.</a:t>
            </a:r>
            <a:endParaRPr lang="en-IN" sz="1800" dirty="0"/>
          </a:p>
          <a:p>
            <a:endParaRPr lang="en-US" sz="1800" dirty="0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109004" y="4833510"/>
          <a:ext cx="847697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370"/>
                <a:gridCol w="1838213"/>
                <a:gridCol w="1824392"/>
                <a:gridCol w="2008103"/>
                <a:gridCol w="1649896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CONTACT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 CONTACT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 CONTACT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RELAY COIL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"/>
          <a:srcRect l="11662" t="6674" r="11043" b="13719"/>
          <a:stretch>
            <a:fillRect/>
          </a:stretch>
        </p:blipFill>
        <p:spPr>
          <a:xfrm>
            <a:off x="4519229" y="2518145"/>
            <a:ext cx="1656523" cy="1706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842" y="0"/>
            <a:ext cx="9404723" cy="1400530"/>
          </a:xfrm>
        </p:spPr>
        <p:txBody>
          <a:bodyPr/>
          <a:lstStyle/>
          <a:p>
            <a:pPr algn="ctr"/>
            <a:r>
              <a:rPr lang="en-US" sz="3600" b="1" i="1" u="sng" dirty="0"/>
              <a:t>   HOW A RELAY GETS ENERGIZED</a:t>
            </a:r>
            <a:endParaRPr lang="en-IN" sz="3600" b="1" i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4658" r="25769"/>
          <a:stretch>
            <a:fillRect/>
          </a:stretch>
        </p:blipFill>
        <p:spPr>
          <a:xfrm rot="16200000">
            <a:off x="2187514" y="3231892"/>
            <a:ext cx="1400529" cy="415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2" t="4685" r="23993" b="2174"/>
          <a:stretch>
            <a:fillRect/>
          </a:stretch>
        </p:blipFill>
        <p:spPr>
          <a:xfrm rot="16200000">
            <a:off x="7770209" y="3231889"/>
            <a:ext cx="1400529" cy="4154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48807" y="6248399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/>
              <a:t>AFTER GIVING</a:t>
            </a:r>
            <a:r>
              <a:rPr lang="en-IN" i="1" u="sng" dirty="0"/>
              <a:t> </a:t>
            </a:r>
            <a:r>
              <a:rPr lang="en-US" i="1" u="sng" dirty="0"/>
              <a:t>SUPPLY</a:t>
            </a:r>
            <a:endParaRPr lang="en-IN" i="1" u="sng" dirty="0"/>
          </a:p>
        </p:txBody>
      </p:sp>
      <p:sp>
        <p:nvSpPr>
          <p:cNvPr id="11" name="Rectangle 10"/>
          <p:cNvSpPr/>
          <p:nvPr/>
        </p:nvSpPr>
        <p:spPr>
          <a:xfrm>
            <a:off x="132522" y="1044231"/>
            <a:ext cx="120594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HOW A RELAY GETS ENERGIZED :-</a:t>
            </a:r>
            <a:r>
              <a:rPr lang="en-US" b="1" i="1" dirty="0"/>
              <a:t> </a:t>
            </a:r>
            <a:endParaRPr lang="en-US" b="1" i="1" dirty="0"/>
          </a:p>
          <a:p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relay, coil is the main component, so it must be energized hence it depends on relay coil that whether the relay will break or make the circuit.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Relay comes In different ranges 5V, 6V, 12V, 24V (works on DC) and 220V relay works on AC.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energized 6V relay the relay coil must have 6A supply. And as soon supply will be given the  metallic strip will be connected to NO from the NC contact.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when we will give supply to COM contact the strip will get connected to normally open contact (NO).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93352" y="6248399"/>
            <a:ext cx="2988853" cy="1124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u="sng" dirty="0"/>
              <a:t>BEFORE GIVING SUPPLY</a:t>
            </a:r>
            <a:endParaRPr lang="en-US" sz="1800" i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6" y="186977"/>
            <a:ext cx="11820938" cy="911507"/>
          </a:xfrm>
        </p:spPr>
        <p:txBody>
          <a:bodyPr/>
          <a:lstStyle/>
          <a:p>
            <a:r>
              <a:rPr lang="en-US" sz="4000" dirty="0"/>
              <a:t>      </a:t>
            </a:r>
            <a:r>
              <a:rPr lang="en-US" sz="4000" b="1" i="1" u="sng" dirty="0"/>
              <a:t>ULN2003A IC, LM7805 IC AND IR SENSOR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766" y="1219200"/>
            <a:ext cx="3864045" cy="5572539"/>
          </a:xfrm>
        </p:spPr>
        <p:txBody>
          <a:bodyPr/>
          <a:lstStyle/>
          <a:p>
            <a:r>
              <a:rPr lang="en-US" b="1" u="sng" dirty="0"/>
              <a:t>ULN2003A IC :-</a:t>
            </a:r>
            <a:r>
              <a:rPr lang="en-US" b="1" dirty="0"/>
              <a:t>   </a:t>
            </a:r>
            <a:r>
              <a:rPr lang="en-US" dirty="0"/>
              <a:t>It is a 16 pin IC. Where its pin 16 act as a ground connection. </a:t>
            </a:r>
            <a:endParaRPr lang="en-US" dirty="0"/>
          </a:p>
          <a:p>
            <a:r>
              <a:rPr lang="en-US" dirty="0"/>
              <a:t>And hence it  is one of the most commonly used Motor driver IC.</a:t>
            </a:r>
            <a:endParaRPr lang="en-US" dirty="0"/>
          </a:p>
          <a:p>
            <a:r>
              <a:rPr lang="en-IN" dirty="0"/>
              <a:t>By using this IC one can use multiple relay connection connected to it.</a:t>
            </a:r>
            <a:endParaRPr lang="en-IN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183856" y="1219200"/>
            <a:ext cx="3638757" cy="5496953"/>
          </a:xfrm>
        </p:spPr>
        <p:txBody>
          <a:bodyPr/>
          <a:lstStyle/>
          <a:p>
            <a:r>
              <a:rPr lang="en-US" b="1" u="sng" dirty="0"/>
              <a:t>LM7805 IC :-</a:t>
            </a:r>
            <a:r>
              <a:rPr lang="en-US" b="1" dirty="0"/>
              <a:t> </a:t>
            </a:r>
            <a:r>
              <a:rPr lang="en-US" dirty="0"/>
              <a:t>A LM7805</a:t>
            </a:r>
            <a:r>
              <a:rPr lang="en-US" b="1" dirty="0"/>
              <a:t> </a:t>
            </a:r>
            <a:r>
              <a:rPr lang="en-US" dirty="0"/>
              <a:t>IC is a voltage regulator that outputs +5 volts. </a:t>
            </a:r>
            <a:endParaRPr lang="en-US" dirty="0"/>
          </a:p>
          <a:p>
            <a:r>
              <a:rPr lang="en-US" dirty="0"/>
              <a:t>And hence  A voltage regulator IC maintains the output voltage at a constant value.</a:t>
            </a:r>
            <a:endParaRPr lang="en-US" dirty="0"/>
          </a:p>
          <a:p>
            <a:r>
              <a:rPr lang="en-US" dirty="0"/>
              <a:t>In relay circuits usually LM7805 IC is used to give power supply.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26" y="4360944"/>
            <a:ext cx="2377730" cy="2310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3053" b="12744"/>
          <a:stretch>
            <a:fillRect/>
          </a:stretch>
        </p:blipFill>
        <p:spPr>
          <a:xfrm>
            <a:off x="4751836" y="4360944"/>
            <a:ext cx="2431362" cy="2310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822613" y="1219200"/>
            <a:ext cx="4271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1" u="sng" dirty="0"/>
              <a:t>IR SENSOR :-</a:t>
            </a:r>
            <a:r>
              <a:rPr lang="en-US" dirty="0"/>
              <a:t> An infrared (IR) sensor is an electronic device that measures and detects infrared radiation in its surrounding environment.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It doesn’t detect black color.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works on 3V.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1228" t="17760" r="8772" b="9406"/>
          <a:stretch>
            <a:fillRect/>
          </a:stretch>
        </p:blipFill>
        <p:spPr>
          <a:xfrm>
            <a:off x="8549005" y="4360944"/>
            <a:ext cx="2266122" cy="2310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3" y="145774"/>
            <a:ext cx="11807686" cy="874643"/>
          </a:xfrm>
        </p:spPr>
        <p:txBody>
          <a:bodyPr/>
          <a:lstStyle/>
          <a:p>
            <a:r>
              <a:rPr lang="en-US" sz="4400" b="1" i="1" dirty="0"/>
              <a:t>         </a:t>
            </a:r>
            <a:r>
              <a:rPr lang="en-US" sz="4400" b="1" i="1" u="sng" dirty="0"/>
              <a:t>L293D IC (MOTOR DRIVEN IC)</a:t>
            </a:r>
            <a:br>
              <a:rPr lang="en-IN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62498"/>
            <a:ext cx="11476382" cy="4433227"/>
          </a:xfrm>
        </p:spPr>
        <p:txBody>
          <a:bodyPr/>
          <a:lstStyle/>
          <a:p>
            <a:r>
              <a:rPr lang="en-US" sz="1800" dirty="0"/>
              <a:t>L293D IC is motor driven IC.</a:t>
            </a:r>
            <a:endParaRPr lang="en-US" sz="1800" dirty="0"/>
          </a:p>
          <a:p>
            <a:r>
              <a:rPr lang="en-US" sz="1800" dirty="0"/>
              <a:t>It is only be used for low voltage applications.</a:t>
            </a:r>
            <a:endParaRPr lang="en-US" sz="1800" dirty="0"/>
          </a:p>
          <a:p>
            <a:r>
              <a:rPr lang="en-US" sz="1800" dirty="0"/>
              <a:t>It has 16 pins, and contains two channels. </a:t>
            </a:r>
            <a:endParaRPr lang="en-US" sz="1800" dirty="0"/>
          </a:p>
          <a:p>
            <a:r>
              <a:rPr lang="en-US" sz="1800" dirty="0"/>
              <a:t>Namely channel1 and channel2.</a:t>
            </a:r>
            <a:endParaRPr lang="en-US" sz="1800" dirty="0"/>
          </a:p>
          <a:p>
            <a:r>
              <a:rPr lang="en-US" sz="1800" dirty="0"/>
              <a:t>Where enable1 is used to operate channel 1 and </a:t>
            </a:r>
            <a:endParaRPr lang="en-US" sz="1800" dirty="0"/>
          </a:p>
          <a:p>
            <a:r>
              <a:rPr lang="en-US" sz="1800" dirty="0"/>
              <a:t>enable 2 is used to operate channel 2.</a:t>
            </a:r>
            <a:endParaRPr lang="en-US" sz="1800" dirty="0"/>
          </a:p>
          <a:p>
            <a:r>
              <a:rPr lang="en-US" sz="1800" dirty="0"/>
              <a:t>It can control a set of two DC motors simultaneously in any direction. </a:t>
            </a:r>
            <a:endParaRPr lang="en-US" sz="1800" dirty="0"/>
          </a:p>
          <a:p>
            <a:r>
              <a:rPr lang="en-US" sz="1800" dirty="0"/>
              <a:t>It means that you can control two DC motor with a single </a:t>
            </a:r>
            <a:r>
              <a:rPr lang="en-US" sz="1800" b="1" dirty="0"/>
              <a:t>L293D IC.</a:t>
            </a:r>
            <a:endParaRPr lang="en-IN" sz="1800" dirty="0"/>
          </a:p>
          <a:p>
            <a:endParaRPr lang="en-IN" sz="1800" dirty="0"/>
          </a:p>
        </p:txBody>
      </p:sp>
      <p:pic>
        <p:nvPicPr>
          <p:cNvPr id="1026" name="Picture 2" descr="L293D Motor Driver IC Pinout, Equivalent ICs, Features and Datashee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/>
          <a:stretch>
            <a:fillRect/>
          </a:stretch>
        </p:blipFill>
        <p:spPr bwMode="auto">
          <a:xfrm>
            <a:off x="8559249" y="1146672"/>
            <a:ext cx="3061251" cy="2487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6" y="4213266"/>
            <a:ext cx="2174533" cy="2529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886457" y="4182586"/>
          <a:ext cx="5708117" cy="25603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09765"/>
                <a:gridCol w="698238"/>
                <a:gridCol w="1018447"/>
                <a:gridCol w="2881667"/>
              </a:tblGrid>
              <a:tr h="355391">
                <a:tc>
                  <a:txBody>
                    <a:bodyPr/>
                    <a:lstStyle/>
                    <a:p>
                      <a:r>
                        <a:rPr lang="en-US" dirty="0"/>
                        <a:t>EN1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I/P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I/P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r>
                        <a:rPr lang="en-US" dirty="0"/>
                        <a:t>0 (LOW)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0 (LOW)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r>
                        <a:rPr lang="en-US" dirty="0"/>
                        <a:t>1 (HIGH)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(HIGH)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 DIRECTION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(HIGH)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REVERSE DIRECTION</a:t>
                      </a:r>
                      <a:endParaRPr lang="en-IN" dirty="0"/>
                    </a:p>
                  </a:txBody>
                  <a:tcPr/>
                </a:tc>
              </a:tr>
              <a:tr h="35539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8403</Words>
  <Application>WPS Presentation</Application>
  <PresentationFormat>Widescreen</PresentationFormat>
  <Paragraphs>457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Wingdings 3</vt:lpstr>
      <vt:lpstr>Arial</vt:lpstr>
      <vt:lpstr>Lucida Fax</vt:lpstr>
      <vt:lpstr>NSimSun</vt:lpstr>
      <vt:lpstr>Arial Narrow</vt:lpstr>
      <vt:lpstr>Algerian</vt:lpstr>
      <vt:lpstr>Century Gothic</vt:lpstr>
      <vt:lpstr>Microsoft YaHei</vt:lpstr>
      <vt:lpstr>Arial Unicode MS</vt:lpstr>
      <vt:lpstr>Calibri</vt:lpstr>
      <vt:lpstr>Ion</vt:lpstr>
      <vt:lpstr>ARDUINO+IOT  </vt:lpstr>
      <vt:lpstr>PowerPoint 演示文稿</vt:lpstr>
      <vt:lpstr>              BASIC DIFFERENCE B/W MICROPROCESSOR AND MICROCONTROLLER        WHAT IS A MULTIMETER. </vt:lpstr>
      <vt:lpstr>                       LM358 IC</vt:lpstr>
      <vt:lpstr>                                    WHAT IS LDR                         LDR MODULE USING LM358 </vt:lpstr>
      <vt:lpstr>WHAT IS RELAY TYPES OF PIN RELAY </vt:lpstr>
      <vt:lpstr>   HOW A RELAY GETS ENERGIZED</vt:lpstr>
      <vt:lpstr>      ULN2003A IC, LM7805 IC AND IR SENSOR </vt:lpstr>
      <vt:lpstr>         L293D IC (MOTOR DRIVEN IC) </vt:lpstr>
      <vt:lpstr>ARDUINO PROGRAM FOR MAKING LED BLINK CONSTANTLY </vt:lpstr>
      <vt:lpstr>LCD PIN CONFIGURATION  BASIC SYNTAX FOR LCD</vt:lpstr>
      <vt:lpstr>ARDUINO BASED PROJECT – TO MAKE A MOTOR ROTATE USING PUSH BUTTON </vt:lpstr>
      <vt:lpstr>ARDUINO BASED PROJECT – TO WRITE SOMETHING ON SERIAL MONITOR </vt:lpstr>
      <vt:lpstr>ARDUINO BASED PROJECT – TO HAVE A LED ON OFF MESSAGE ON SERIAL MONITOR </vt:lpstr>
      <vt:lpstr>PROTEUS PROJECT USING ARDUINO – TO MAKE LED BLINK WITH TIME DELAY </vt:lpstr>
      <vt:lpstr>LCD PROJECT – TO PRINT “HELLO CLASS” IN LOOP ON LCD </vt:lpstr>
      <vt:lpstr>THANK YOU…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 Jain</dc:creator>
  <cp:lastModifiedBy>HCL</cp:lastModifiedBy>
  <cp:revision>165</cp:revision>
  <dcterms:created xsi:type="dcterms:W3CDTF">2020-06-27T11:12:00Z</dcterms:created>
  <dcterms:modified xsi:type="dcterms:W3CDTF">2020-11-21T16:02:00Z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